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79" r:id="rId6"/>
    <p:sldMasterId id="214748369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</p:sldIdLst>
  <p:sldSz cy="5143500" cx="9144000"/>
  <p:notesSz cx="6858000" cy="9144000"/>
  <p:embeddedFontLst>
    <p:embeddedFont>
      <p:font typeface="Roboto Slab"/>
      <p:regular r:id="rId41"/>
      <p:bold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Roboto Medium"/>
      <p:regular r:id="rId47"/>
      <p:bold r:id="rId48"/>
      <p:italic r:id="rId49"/>
      <p:boldItalic r:id="rId50"/>
    </p:embeddedFont>
    <p:embeddedFont>
      <p:font typeface="Montserrat"/>
      <p:regular r:id="rId51"/>
      <p:bold r:id="rId52"/>
      <p:italic r:id="rId53"/>
      <p:boldItalic r:id="rId54"/>
    </p:embeddedFont>
    <p:embeddedFont>
      <p:font typeface="Helvetica Neue"/>
      <p:regular r:id="rId55"/>
      <p:bold r:id="rId56"/>
      <p:italic r:id="rId57"/>
      <p:boldItalic r:id="rId58"/>
    </p:embeddedFont>
    <p:embeddedFont>
      <p:font typeface="Helvetica Neue Light"/>
      <p:regular r:id="rId59"/>
      <p:bold r:id="rId60"/>
      <p:italic r:id="rId61"/>
      <p:boldItalic r:id="rId62"/>
    </p:embeddedFont>
    <p:embeddedFont>
      <p:font typeface="Roboto Mono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67" roundtripDataSignature="AMtx7mgqoK+ayS+tUAI14PRmfZI30QsZ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7C1615-4550-453A-8E05-DC30A1193325}">
  <a:tblStyle styleId="{767C1615-4550-453A-8E05-DC30A119332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font" Target="fonts/RobotoSlab-bold.fntdata"/><Relationship Id="rId41" Type="http://schemas.openxmlformats.org/officeDocument/2006/relationships/font" Target="fonts/RobotoSlab-regular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RobotoMedium-bold.fntdata"/><Relationship Id="rId47" Type="http://schemas.openxmlformats.org/officeDocument/2006/relationships/font" Target="fonts/RobotoMedium-regular.fntdata"/><Relationship Id="rId49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HelveticaNeueLight-boldItalic.fntdata"/><Relationship Id="rId61" Type="http://schemas.openxmlformats.org/officeDocument/2006/relationships/font" Target="fonts/HelveticaNeueLight-italic.fntdata"/><Relationship Id="rId20" Type="http://schemas.openxmlformats.org/officeDocument/2006/relationships/slide" Target="slides/slide12.xml"/><Relationship Id="rId64" Type="http://schemas.openxmlformats.org/officeDocument/2006/relationships/font" Target="fonts/RobotoMono-bold.fntdata"/><Relationship Id="rId63" Type="http://schemas.openxmlformats.org/officeDocument/2006/relationships/font" Target="fonts/RobotoMono-regular.fntdata"/><Relationship Id="rId22" Type="http://schemas.openxmlformats.org/officeDocument/2006/relationships/slide" Target="slides/slide14.xml"/><Relationship Id="rId66" Type="http://schemas.openxmlformats.org/officeDocument/2006/relationships/font" Target="fonts/RobotoMono-boldItalic.fntdata"/><Relationship Id="rId21" Type="http://schemas.openxmlformats.org/officeDocument/2006/relationships/slide" Target="slides/slide13.xml"/><Relationship Id="rId65" Type="http://schemas.openxmlformats.org/officeDocument/2006/relationships/font" Target="fonts/RobotoMono-italic.fntdata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67" Type="http://customschemas.google.com/relationships/presentationmetadata" Target="metadata"/><Relationship Id="rId60" Type="http://schemas.openxmlformats.org/officeDocument/2006/relationships/font" Target="fonts/HelveticaNeueLight-bold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Montserrat-regular.fntdata"/><Relationship Id="rId50" Type="http://schemas.openxmlformats.org/officeDocument/2006/relationships/font" Target="fonts/RobotoMedium-boldItalic.fntdata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3.xml"/><Relationship Id="rId55" Type="http://schemas.openxmlformats.org/officeDocument/2006/relationships/font" Target="fonts/HelveticaNeue-regular.fntdata"/><Relationship Id="rId10" Type="http://schemas.openxmlformats.org/officeDocument/2006/relationships/slide" Target="slides/slide2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5.xml"/><Relationship Id="rId57" Type="http://schemas.openxmlformats.org/officeDocument/2006/relationships/font" Target="fonts/HelveticaNeue-italic.fntdata"/><Relationship Id="rId12" Type="http://schemas.openxmlformats.org/officeDocument/2006/relationships/slide" Target="slides/slide4.xml"/><Relationship Id="rId56" Type="http://schemas.openxmlformats.org/officeDocument/2006/relationships/font" Target="fonts/HelveticaNeue-bold.fntdata"/><Relationship Id="rId15" Type="http://schemas.openxmlformats.org/officeDocument/2006/relationships/slide" Target="slides/slide7.xml"/><Relationship Id="rId59" Type="http://schemas.openxmlformats.org/officeDocument/2006/relationships/font" Target="fonts/HelveticaNeueLight-regular.fntdata"/><Relationship Id="rId14" Type="http://schemas.openxmlformats.org/officeDocument/2006/relationships/slide" Target="slides/slide6.xml"/><Relationship Id="rId58" Type="http://schemas.openxmlformats.org/officeDocument/2006/relationships/font" Target="fonts/HelveticaNeue-boldItalic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e89e8250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ce89e8250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e89e8250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ce89e8250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e89e8250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ce89e8250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e89e8250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ce89e8250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e89e8250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ce89e8250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e89e82504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ce89e82504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e89e82504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ce89e82504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e89e82504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gce89e82504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ce89e82504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gce89e82504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e89e82504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ce89e82504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ce89e8250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ce89e8250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ce89e8250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ce89e8250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ce89e8250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ce89e8250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ce89e82504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ce89e82504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ce89e82504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ce89e82504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e89e82504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ce89e82504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ce89e8250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ce89e8250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ce89e8250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ce89e8250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e89e8250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ce89e8250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ce89e82504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ce89e8250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7" name="Google Shape;27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ce89e82504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ce89e82504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ce89e82504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ce89e82504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c24f93b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9c24f93b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c24f93b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9c24f93b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e89e82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ce89e82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e89e8250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ce89e8250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e89e8250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ce89e8250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6.jpg"/><Relationship Id="rId5" Type="http://schemas.openxmlformats.org/officeDocument/2006/relationships/image" Target="../media/image8.jpg"/><Relationship Id="rId6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1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38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0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0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0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0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0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0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0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0"/>
          <p:cNvPicPr preferRelativeResize="0"/>
          <p:nvPr/>
        </p:nvPicPr>
        <p:blipFill rotWithShape="1">
          <a:blip r:embed="rId5">
            <a:alphaModFix/>
          </a:blip>
          <a:srcRect b="1341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0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0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0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0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0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1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8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0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2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3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4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4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5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5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" name="Google Shape;169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0" name="Google Shape;1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7" name="Google Shape;1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4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2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27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 type="title">
  <p:cSld name="TITLE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6" name="Google Shape;216;p13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7" name="Google Shape;217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e" type="tx">
  <p:cSld name="TITLE_AND_BOD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7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0" name="Google Shape;220;p57"/>
          <p:cNvSpPr txBox="1"/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1" name="Google Shape;221;p57"/>
          <p:cNvSpPr txBox="1"/>
          <p:nvPr>
            <p:ph idx="1" type="body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2" name="Google Shape;222;p5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Centré">
  <p:cSld name="Titre - Centré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8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5" name="Google Shape;225;p5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e">
  <p:cSld name="Photo - Vertica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9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8" name="Google Shape;228;p59"/>
          <p:cNvSpPr txBox="1"/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9" name="Google Shape;229;p59"/>
          <p:cNvSpPr txBox="1"/>
          <p:nvPr>
            <p:ph idx="1" type="body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0" name="Google Shape;230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Haut">
  <p:cSld name="Titre - Hau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3" name="Google Shape;233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1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6" name="Google Shape;236;p61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7" name="Google Shape;237;p6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2"/>
          <p:cNvSpPr/>
          <p:nvPr>
            <p:ph idx="2" type="pic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0" name="Google Shape;240;p6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1" name="Google Shape;241;p62"/>
          <p:cNvSpPr txBox="1"/>
          <p:nvPr>
            <p:ph idx="1" type="body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2" name="Google Shape;242;p6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3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5" name="Google Shape;245;p6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4"/>
          <p:cNvSpPr/>
          <p:nvPr>
            <p:ph idx="2" type="pic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8" name="Google Shape;248;p64"/>
          <p:cNvSpPr/>
          <p:nvPr>
            <p:ph idx="3" type="pic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9" name="Google Shape;249;p64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0" name="Google Shape;250;p6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5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3" name="Google Shape;253;p65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4" name="Google Shape;254;p6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7" name="Google Shape;257;p6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4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4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4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2" name="Google Shape;212;p12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3" name="Google Shape;213;p1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hyperlink" Target="https://www.sqltutorial.org/sql-cheat-sheet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hyperlink" Target="http://www.google.com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Relationship Id="rId4" Type="http://schemas.openxmlformats.org/officeDocument/2006/relationships/hyperlink" Target="https://www.w3resource.com/slides/mysql-string-functions.php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Relational databases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6" name="Google Shape;26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ce89e82504_0_21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Basic SQL functions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34" name="Google Shape;334;gce89e82504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100" y="1353982"/>
            <a:ext cx="7811703" cy="3270017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ce89e82504_0_21"/>
          <p:cNvSpPr txBox="1"/>
          <p:nvPr/>
        </p:nvSpPr>
        <p:spPr>
          <a:xfrm>
            <a:off x="846225" y="4641050"/>
            <a:ext cx="77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SQL cheatsheet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e89e82504_0_28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SQL query components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41" name="Google Shape;341;gce89e82504_0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3938" y="1553850"/>
            <a:ext cx="6570365" cy="28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e89e82504_0_35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+, - , *, /, %,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ce89e82504_0_35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Those operators can be used within the SELECT statement: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*,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amount - payments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balance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loan_id, account_id, duration, status, (amount - payments)/1000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‘Balance in thousands’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duration%2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10%3;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gce89e82504_0_3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e89e82504_0_4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AND, OR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gce89e82504_0_41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can use logical operators in a </a:t>
            </a:r>
            <a:r>
              <a:rPr b="1" i="0" lang="en" sz="16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clausule: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&gt; 100000;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&gt; 100000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&lt; 200000;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LIMIT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gce89e82504_0_4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e89e82504_0_47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COMPARISON OPERATORS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&lt;, &gt;, &gt;=, &lt;=, &lt;&gt;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gce89e82504_0_47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can use logical operators in a </a:t>
            </a:r>
            <a:r>
              <a:rPr b="1" i="0" lang="en" sz="16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clausule: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&lt;&gt;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100000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&lt;=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200000;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(‘Benesov’,’Beroun’)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75000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gce89e82504_0_4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e89e82504_0_4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DISTINCT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gce89e82504_0_4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gce89e82504_0_4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get the unique values from a columns as “unique()” function from Pandas.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DISTINCT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A3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bank.district;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ce89e82504_0_43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gce89e82504_0_43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6" name="Google Shape;376;gce89e82504_0_43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check for multiple values in a “list”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*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bank.account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district_id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(1,2,3,4,5);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ce89e82504_0_49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IS AGGREGATION?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gce89e82504_0_49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gce89e82504_0_49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the process of computing something for a given column (ie)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gender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Age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e89e82504_0_50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AGGREGATION FUNCTIONS AVAILABLE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gce89e82504_0_50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gce89e82504_0_50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functions available are: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sum()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min()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max()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avg()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count()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e89e82504_0_50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AGGREGATING VALUES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6" name="Google Shape;396;gce89e82504_0_50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gce89e82504_0_50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compute aggregated values by group the syntax is: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function(column)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db.table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BY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column;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Average, status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asc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32350" y="1626875"/>
            <a:ext cx="3705225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"/>
          <p:cNvSpPr txBox="1"/>
          <p:nvPr/>
        </p:nvSpPr>
        <p:spPr>
          <a:xfrm>
            <a:off x="805675" y="1838275"/>
            <a:ext cx="43176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ETL: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Querying: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Visualization: (tableau)?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Learning: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3"/>
          <p:cNvSpPr txBox="1"/>
          <p:nvPr/>
        </p:nvSpPr>
        <p:spPr>
          <a:xfrm>
            <a:off x="585600" y="10618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Different Tools for different purposes</a:t>
            </a:r>
            <a:endParaRPr b="1" i="0" sz="23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3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ce89e82504_0_5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SORTING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3" name="Google Shape;403;gce89e82504_0_53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sort the output, you can use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col, which by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default sorts in ascending order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Default ordering can be changed appending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endParaRPr b="1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gce89e82504_0_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ce89e82504_0_59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SORTING OUTPUT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gce89e82504_0_59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sort the output, you can use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col, which by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default sorts in ascending order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Default ordering can be changed appending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endParaRPr b="1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1" name="Google Shape;411;gce89e82504_0_5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ce89e82504_0_189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NUMERIC FUNCTIONS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COUNT(), MIN(), MAX(), AGV(), FLOOR(), CEILING()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gce89e82504_0_189"/>
          <p:cNvSpPr txBox="1"/>
          <p:nvPr/>
        </p:nvSpPr>
        <p:spPr>
          <a:xfrm>
            <a:off x="632525" y="1489475"/>
            <a:ext cx="74772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usage of those functions is within SELECT or WHERE: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max(amount)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max,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min(amount)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min FROM bank.order;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floor(avg(amount))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bank.order;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ceiling(avg(amount))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bank.order;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other numeric functions as: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acos(), asin(), power(), log(),....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ce89e82504_0_18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ce89e82504_0_195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LENGTH(), CONCAT(), FORMAT(), LOWER(), UPPER(),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gce89e82504_0_195"/>
          <p:cNvSpPr txBox="1"/>
          <p:nvPr/>
        </p:nvSpPr>
        <p:spPr>
          <a:xfrm>
            <a:off x="585600" y="1671650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Some usage examples: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LENGTH(k_symbol)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‘symbol_length’ FROM bank.order;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CONCAT(order_id, account_id) 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‘concat’ FROM bank.order;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FORMAT(amount, 2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) FROM bank.loan;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LOWER(A2), UPPER(A3) 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bank.district;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LEFT(A2, 2), A3, LTRIM(A3)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bank.card;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gce89e82504_0_19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ce89e82504_0_20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LEFT(), XTRIM() SUBSTRING_INDEX()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1" name="Google Shape;431;gce89e82504_0_201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LEFT(col,n), returns the first “n” characters from a string from left: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LEFT(A2, 2)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A3, FROM bank.card;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XTRIM(col), where “X” can be “L”, “R”, “” remove any blank spaces from a string (starting from left, right,...)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LTRIM(A3)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FROM bank.card;</a:t>
            </a:r>
            <a:b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ce89e82504_0_20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ce89e82504_0_207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SUBSTRING(), SUBSTRING_INDEX()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gce89e82504_0_207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SUBSTRING(string, n, m) returns the “m” firsts characters from a string starting from the “n-th” position.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SUBSTRING(‘Hello world’,7,1)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-&gt; ‘w’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SUBSTRING_INDEX(string, delimiter, times)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SUBSTRING_INDEX(“</a:t>
            </a:r>
            <a:r>
              <a:rPr b="1" i="0" lang="en" sz="1600" u="sng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www.google.com</a:t>
            </a:r>
            <a:r>
              <a:rPr b="1" i="0" lang="en" sz="16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”, “.”, 2)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-&gt; “www.google”</a:t>
            </a:r>
            <a:b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gce89e82504_0_20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ce89e82504_0_27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LIKE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gce89e82504_0_27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gce89e82504_0_278"/>
          <p:cNvSpPr txBox="1"/>
          <p:nvPr/>
        </p:nvSpPr>
        <p:spPr>
          <a:xfrm>
            <a:off x="707225" y="1521625"/>
            <a:ext cx="77580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allows to search for column values which have a “pattern” called “mask”.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has two “wildcards”: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% -&gt; zero, one or multiples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_ -&gt; single character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A3 LIKE ‘north%’;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A3 LIKE ‘north_M%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ce89e82504_0_28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REGEXP (ReGularExpressions)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gce89e82504_0_28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gce89e82504_0_28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term encapsulates a whole set of wildcards in order to look for patterns in strings.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way to look for regular expressions is typing “regexp” and pattern you are looking for. Some “regex” popular patterns are: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‘^’ -&gt; beginning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‘$’ -&gt; end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‘|’ -&gt; OR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'^B';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'ov$';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distinct k_symbol FROM bank.order WHERE k_symbol regexp ‘ip|is’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ce89e82504_0_21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MORE STRING FUNCTIONS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gce89e82504_0_213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More string functions can be found at: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https://www.w3resource.com/slides/mysql-string-functions.php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gce89e82504_0_21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ce89e82504_0_34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WHERE CLAUSE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gce89e82504_0_3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gce89e82504_0_34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 you know, this clause has to be used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before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aggregation with GROUP BY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4"/>
          <p:cNvGrpSpPr/>
          <p:nvPr/>
        </p:nvGrpSpPr>
        <p:grpSpPr>
          <a:xfrm>
            <a:off x="414325" y="3412928"/>
            <a:ext cx="3105600" cy="728941"/>
            <a:chOff x="920500" y="3708153"/>
            <a:chExt cx="3105600" cy="728941"/>
          </a:xfrm>
        </p:grpSpPr>
        <p:sp>
          <p:nvSpPr>
            <p:cNvPr id="280" name="Google Shape;280;p4"/>
            <p:cNvSpPr txBox="1"/>
            <p:nvPr/>
          </p:nvSpPr>
          <p:spPr>
            <a:xfrm>
              <a:off x="920500" y="3708153"/>
              <a:ext cx="31056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1" name="Google Shape;281;p4"/>
            <p:cNvSpPr txBox="1"/>
            <p:nvPr/>
          </p:nvSpPr>
          <p:spPr>
            <a:xfrm>
              <a:off x="1794022" y="4246594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82" name="Google Shape;282;p4"/>
          <p:cNvGrpSpPr/>
          <p:nvPr/>
        </p:nvGrpSpPr>
        <p:grpSpPr>
          <a:xfrm>
            <a:off x="884875" y="906400"/>
            <a:ext cx="2164500" cy="728944"/>
            <a:chOff x="1298675" y="698675"/>
            <a:chExt cx="2164500" cy="728944"/>
          </a:xfrm>
        </p:grpSpPr>
        <p:sp>
          <p:nvSpPr>
            <p:cNvPr id="283" name="Google Shape;283;p4"/>
            <p:cNvSpPr txBox="1"/>
            <p:nvPr/>
          </p:nvSpPr>
          <p:spPr>
            <a:xfrm>
              <a:off x="1298675" y="698675"/>
              <a:ext cx="21645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4" name="Google Shape;284;p4"/>
            <p:cNvSpPr txBox="1"/>
            <p:nvPr/>
          </p:nvSpPr>
          <p:spPr>
            <a:xfrm>
              <a:off x="1701672" y="1237119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descr="Image" id="285" name="Google Shape;28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8450" y="2989737"/>
            <a:ext cx="4360500" cy="15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72175" y="461648"/>
            <a:ext cx="4653050" cy="1618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4"/>
          <p:cNvCxnSpPr/>
          <p:nvPr/>
        </p:nvCxnSpPr>
        <p:spPr>
          <a:xfrm>
            <a:off x="534850" y="2544400"/>
            <a:ext cx="8029800" cy="0"/>
          </a:xfrm>
          <a:prstGeom prst="straightConnector1">
            <a:avLst/>
          </a:prstGeom>
          <a:noFill/>
          <a:ln cap="flat" cmpd="sng" w="19050">
            <a:solidFill>
              <a:srgbClr val="F2747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ce89e82504_0_35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3" name="Google Shape;473;gce89e82504_0_35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gce89e82504_0_35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ce89e82504_0_361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gce89e82504_0_36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1" name="Google Shape;481;gce89e82504_0_361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(payments),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Avg_Balance, status, duration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status, duration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100000</a:t>
            </a:r>
            <a:endParaRPr b="0" i="0" sz="12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duration, status;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4" name="Google Shape;294;p5"/>
          <p:cNvGrpSpPr/>
          <p:nvPr/>
        </p:nvGrpSpPr>
        <p:grpSpPr>
          <a:xfrm>
            <a:off x="585600" y="1061800"/>
            <a:ext cx="7872300" cy="1674075"/>
            <a:chOff x="585600" y="1061800"/>
            <a:chExt cx="7872300" cy="1674075"/>
          </a:xfrm>
        </p:grpSpPr>
        <p:sp>
          <p:nvSpPr>
            <p:cNvPr id="295" name="Google Shape;295;p5"/>
            <p:cNvSpPr txBox="1"/>
            <p:nvPr/>
          </p:nvSpPr>
          <p:spPr>
            <a:xfrm>
              <a:off x="653275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Structured Data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several related tables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Fixed scheme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SQL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96" name="Google Shape;296;p5"/>
            <p:cNvSpPr txBox="1"/>
            <p:nvPr/>
          </p:nvSpPr>
          <p:spPr>
            <a:xfrm>
              <a:off x="585600" y="1061800"/>
              <a:ext cx="7872300" cy="71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            </a:t>
              </a:r>
              <a:r>
                <a:rPr b="0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vs.          </a:t>
              </a: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</a:t>
              </a:r>
              <a:r>
                <a:rPr b="1" i="0" lang="en" sz="23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97" name="Google Shape;297;p5"/>
            <p:cNvSpPr txBox="1"/>
            <p:nvPr/>
          </p:nvSpPr>
          <p:spPr>
            <a:xfrm>
              <a:off x="4528350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Unstructured Data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a single table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fixed scheme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SQL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c24f93b22_0_0"/>
          <p:cNvSpPr txBox="1"/>
          <p:nvPr>
            <p:ph type="ctrTitle"/>
          </p:nvPr>
        </p:nvSpPr>
        <p:spPr>
          <a:xfrm>
            <a:off x="621500" y="744575"/>
            <a:ext cx="7811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300">
                <a:solidFill>
                  <a:srgbClr val="2DC5FA"/>
                </a:solidFill>
              </a:rPr>
              <a:t>Example of relational database</a:t>
            </a:r>
            <a:endParaRPr sz="4300">
              <a:solidFill>
                <a:srgbClr val="2DC5FA"/>
              </a:solidFill>
            </a:endParaRPr>
          </a:p>
        </p:txBody>
      </p:sp>
      <p:graphicFrame>
        <p:nvGraphicFramePr>
          <p:cNvPr id="303" name="Google Shape;303;g9c24f93b22_0_0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{767C1615-4550-453A-8E05-DC30A1193325}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Date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Speciality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05/10/2020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Joseph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US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Traumatology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23/09/2015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Katia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Ophthalmology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09/06/2016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George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Pediatrics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17/08/2018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Linda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UK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Cardiology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9c24f93b22_0_6"/>
          <p:cNvSpPr txBox="1"/>
          <p:nvPr>
            <p:ph type="ctrTitle"/>
          </p:nvPr>
        </p:nvSpPr>
        <p:spPr>
          <a:xfrm>
            <a:off x="621500" y="744575"/>
            <a:ext cx="7811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800">
                <a:solidFill>
                  <a:srgbClr val="2DC5FA"/>
                </a:solidFill>
              </a:rPr>
              <a:t>Example of non relational database</a:t>
            </a:r>
            <a:endParaRPr b="1" sz="3800">
              <a:solidFill>
                <a:srgbClr val="2DC5FA"/>
              </a:solidFill>
            </a:endParaRPr>
          </a:p>
        </p:txBody>
      </p:sp>
      <p:sp>
        <p:nvSpPr>
          <p:cNvPr id="309" name="Google Shape;309;g9c24f93b22_0_6"/>
          <p:cNvSpPr txBox="1"/>
          <p:nvPr/>
        </p:nvSpPr>
        <p:spPr>
          <a:xfrm>
            <a:off x="1050125" y="2389575"/>
            <a:ext cx="64401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 : 05/10/2020, “name”: Joseph, “country”: US, “speciality”: traumatology},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23/09/2015, “name”: Katia, “country”: AR, “speciality”: ophthalmology},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09/06/2016, “name”: George, “country”: PO,”url”: www.georgepediatrics.com “speciality”: pediatrics},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17/08/2018, “name”: Linda, “speciality”: cardiology}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e89e82504_0_0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000">
                <a:solidFill>
                  <a:srgbClr val="2DC5FA"/>
                </a:solidFill>
              </a:rPr>
              <a:t>Relational databases saves disk space</a:t>
            </a:r>
            <a:endParaRPr b="1" sz="3000">
              <a:solidFill>
                <a:srgbClr val="2DC5FA"/>
              </a:solidFill>
            </a:endParaRPr>
          </a:p>
        </p:txBody>
      </p:sp>
      <p:sp>
        <p:nvSpPr>
          <p:cNvPr id="315" name="Google Shape;315;gce89e82504_0_0"/>
          <p:cNvSpPr txBox="1"/>
          <p:nvPr/>
        </p:nvSpPr>
        <p:spPr>
          <a:xfrm>
            <a:off x="831650" y="1421075"/>
            <a:ext cx="7391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1200"/>
              <a:buFont typeface="Arial"/>
              <a:buChar char="●"/>
            </a:pPr>
            <a:r>
              <a:rPr b="1" i="0" lang="en" sz="1200" u="none" cap="none" strike="noStrike">
                <a:solidFill>
                  <a:srgbClr val="65656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ACID compliancy (Atomicity, Consistency, Isolation, Durability)</a:t>
            </a:r>
            <a:endParaRPr b="1" i="0" sz="1200" u="none" cap="none" strike="noStrike">
              <a:solidFill>
                <a:srgbClr val="65656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1200"/>
              <a:buFont typeface="Arial"/>
              <a:buChar char="●"/>
            </a:pPr>
            <a:r>
              <a:rPr b="1" i="0" lang="en" sz="1200" u="none" cap="none" strike="noStrike">
                <a:solidFill>
                  <a:srgbClr val="65656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Normalization rules</a:t>
            </a:r>
            <a:endParaRPr b="1" i="0" sz="1200" u="none" cap="none" strike="noStrike">
              <a:solidFill>
                <a:srgbClr val="65656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gce89e8250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7750" y="1891050"/>
            <a:ext cx="5785488" cy="27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e89e82504_0_8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900">
                <a:solidFill>
                  <a:srgbClr val="2DC5FA"/>
                </a:solidFill>
              </a:rPr>
              <a:t>What if you need a full table for reporting?</a:t>
            </a:r>
            <a:endParaRPr b="1" sz="2900">
              <a:solidFill>
                <a:srgbClr val="2DC5FA"/>
              </a:solidFill>
            </a:endParaRPr>
          </a:p>
        </p:txBody>
      </p:sp>
      <p:pic>
        <p:nvPicPr>
          <p:cNvPr id="322" name="Google Shape;322;gce89e82504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574" y="1421625"/>
            <a:ext cx="6962085" cy="31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e89e82504_0_15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DataBase model (ERD)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28" name="Google Shape;328;gce89e82504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650" y="1355975"/>
            <a:ext cx="5136551" cy="315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